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7" r:id="rId4"/>
    <p:sldId id="268" r:id="rId5"/>
    <p:sldId id="272" r:id="rId6"/>
    <p:sldId id="271" r:id="rId7"/>
    <p:sldId id="273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ED6D-D1AF-4E82-8659-71E97CA3B816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83AF-2754-4787-AE7A-157CAD698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6CE8-42E1-404D-A7BC-6AD6FA62186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CC1D-7DB1-49DB-BE48-89D02AA6F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481A-93A6-4BDE-979B-FDCF4E87A1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2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B369-D082-4364-A6FE-F7FC21F677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5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481A-93A6-4BDE-979B-FDCF4E87A1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B369-D082-4364-A6FE-F7FC21F677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481A-93A6-4BDE-979B-FDCF4E87A1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8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4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/>
        </p:blipFill>
        <p:spPr bwMode="auto">
          <a:xfrm>
            <a:off x="1" y="2116"/>
            <a:ext cx="12189884" cy="68558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98151" y="2311214"/>
            <a:ext cx="4992555" cy="768085"/>
          </a:xfrm>
        </p:spPr>
        <p:txBody>
          <a:bodyPr anchor="ctr" anchorCtr="0"/>
          <a:lstStyle>
            <a:lvl1pPr algn="ctr">
              <a:defRPr sz="2667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EC436E-CE3C-4682-B005-F0BCEC66B693}" type="datetime1">
              <a:rPr lang="ru-RU"/>
              <a:pPr>
                <a:defRPr/>
              </a:pPr>
              <a:t>27.11.2023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CA762F-A9F5-4407-AFC4-11D3F21C1EC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733521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amu.kz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business.gov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216" y="1783544"/>
            <a:ext cx="6595969" cy="2235563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Поддержка социального предпринимательства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80216" y="6196437"/>
            <a:ext cx="1830947" cy="56197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год</a:t>
            </a:r>
            <a:endParaRPr lang="ru-RU" altLang="ru-RU" sz="3000" i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3080" y="82717"/>
            <a:ext cx="6045048" cy="56197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 Narrow" panose="020B0606020202030204" pitchFamily="34" charset="0"/>
              </a:rPr>
              <a:t>Социальное предпринимательство</a:t>
            </a:r>
          </a:p>
          <a:p>
            <a:r>
              <a:rPr lang="ru-RU" altLang="ru-RU" sz="1600" i="1" dirty="0">
                <a:solidFill>
                  <a:srgbClr val="0858B8"/>
                </a:solidFill>
                <a:latin typeface="Arial Narrow" panose="020B0606020202030204" pitchFamily="34" charset="0"/>
              </a:rPr>
              <a:t>Что такое социальное предпринимательство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3445" y="2723373"/>
            <a:ext cx="10177131" cy="1761745"/>
          </a:xfrm>
          <a:prstGeom prst="rect">
            <a:avLst/>
          </a:prstGeom>
          <a:solidFill>
            <a:srgbClr val="D9E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tIns="480000" rIns="480000" bIns="480000" anchor="ctr" anchorCtr="0"/>
          <a:lstStyle/>
          <a:p>
            <a:pPr algn="ctr">
              <a:defRPr/>
            </a:pPr>
            <a:r>
              <a:rPr lang="ru-RU" sz="2667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Социальное предпринимательство — это применение практик традиционного предпринимательства для достижения социальных целей или выполнения социальной миссии</a:t>
            </a:r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6" y="1160992"/>
            <a:ext cx="1632181" cy="1632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1220755"/>
            <a:ext cx="1440160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1124744"/>
            <a:ext cx="1536171" cy="15361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485117"/>
            <a:ext cx="12192000" cy="23728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tIns="480000" rIns="480000" bIns="480000" anchor="ctr" anchorCtr="0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*- согласно закону РК «О социальном предпринимательстве»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 социального предпринимательства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способствует занятости следующих категорий граждан (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 менее 50%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работников): 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Инвалиды;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 и другие законные представители, воспитывающие ребенка-инвалида;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и граждане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предпенсионного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возраста;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воспитанники и выпускники детских домов и деревень, школ-интернатов для детей-сирот и детей, оставшихся без попечения родителей;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лица, освобожденные от отбывания наказания из учреждений уголовно-исполнительной системы;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лица без определенного места жительства;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родители и законные представители, относящиеся к малообеспеченным, многодетным или неполным семьям, а также многодетные матери;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лица, прошедшие медико-социальную реабилитацию наркологических больных или лечение зависимости от </a:t>
            </a:r>
            <a:r>
              <a:rPr lang="ru-RU" sz="12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психоактивных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14159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64"/>
          <p:cNvSpPr/>
          <p:nvPr/>
        </p:nvSpPr>
        <p:spPr>
          <a:xfrm>
            <a:off x="1103445" y="1408642"/>
            <a:ext cx="9217024" cy="1317831"/>
          </a:xfrm>
          <a:prstGeom prst="snip2DiagRect">
            <a:avLst/>
          </a:prstGeom>
          <a:gradFill>
            <a:gsLst>
              <a:gs pos="9275">
                <a:schemeClr val="bg2">
                  <a:lumMod val="9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 из направлений ПРОГРАММЫ: поддержка субъектов социального предпринимательства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Субъектами социального предпринимательства обозначены индивидуальные предприниматели и юридические лица (за исключением субъектов крупного предпринимательства), включенные в реестр субъектов социального предпринимательства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4352" y="6315504"/>
            <a:ext cx="2844800" cy="365125"/>
          </a:xfrm>
          <a:noFill/>
        </p:spPr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63131" y="437346"/>
            <a:ext cx="6720747" cy="82012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по развитию предпринимательства </a:t>
            </a:r>
            <a:br>
              <a:rPr lang="ru-RU" sz="2000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2021-2025 годы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7444" y="3804579"/>
            <a:ext cx="4248956" cy="1241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867" b="1" dirty="0">
              <a:solidFill>
                <a:srgbClr val="002060"/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867" b="1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«Поддержка микро- и малого предпринимательства»</a:t>
            </a:r>
          </a:p>
          <a:p>
            <a:pPr algn="ctr">
              <a:defRPr/>
            </a:pPr>
            <a:endParaRPr lang="ru-RU" sz="1867" b="1" dirty="0">
              <a:solidFill>
                <a:srgbClr val="002060"/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6515" y="2967629"/>
            <a:ext cx="4512501" cy="502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Финансовые меры поддержки</a:t>
            </a:r>
            <a:r>
              <a:rPr lang="ru-RU" sz="2133" b="1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1523" y="3804579"/>
            <a:ext cx="4248956" cy="1241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1867" b="1" dirty="0">
              <a:solidFill>
                <a:srgbClr val="002060"/>
              </a:solidFill>
              <a:latin typeface="Segoe Condensed" panose="020B0606040200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867" b="1" dirty="0">
                <a:solidFill>
                  <a:srgbClr val="002060"/>
                </a:solidFill>
                <a:latin typeface="Segoe Condensed" panose="020B0606040200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«Поддержка предпринимателей/субъектов индустриально-инновационной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9925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6">
            <a:extLst>
              <a:ext uri="{FF2B5EF4-FFF2-40B4-BE49-F238E27FC236}">
                <a16:creationId xmlns:a16="http://schemas.microsoft.com/office/drawing/2014/main" id="{F858059A-62C7-44A6-95FE-A494532EA9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3138" y="1458231"/>
            <a:ext cx="5065529" cy="375817"/>
          </a:xfrm>
          <a:prstGeom prst="roundRect">
            <a:avLst>
              <a:gd name="adj" fmla="val 0"/>
            </a:avLst>
          </a:prstGeom>
          <a:pattFill prst="ltDnDiag">
            <a:fgClr>
              <a:srgbClr val="C2E3FF"/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9858" y="606670"/>
            <a:ext cx="7941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Поддержка микро и малого предпринимательства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9135" y="1521595"/>
            <a:ext cx="44964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условия:</a:t>
            </a:r>
          </a:p>
          <a:p>
            <a:endParaRPr lang="ru-RU" alt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alt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сумма кредита: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инвестиции до 20 млн </a:t>
            </a:r>
            <a:r>
              <a:rPr lang="ru-RU" alt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тг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., на ПОС не более 5 млн </a:t>
            </a:r>
            <a:r>
              <a:rPr lang="ru-RU" alt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тг</a:t>
            </a:r>
            <a:endParaRPr lang="ru-RU" alt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endParaRPr lang="ru-RU" alt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целевое назначение: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инвестиции, ПОС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ставка вознаграждения: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азовая ставка НБ РК + 7%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 algn="just">
              <a:spcBef>
                <a:spcPts val="600"/>
              </a:spcBef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ОКЭД: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 отраслевых ограничений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1031" y="1471221"/>
            <a:ext cx="544216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6">
              <a:spcBef>
                <a:spcPts val="600"/>
              </a:spcBef>
              <a:defRPr/>
            </a:pP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по инструменту субсидирования: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0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субсидирования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15,75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% годовых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субсидирования: на инвестиции –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3-х лет, на ПОС – до 2-х лет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по инструменту гарантирования: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10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гарантии: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85% от суммы кредита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гарантии:</a:t>
            </a: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не более срока кредита</a:t>
            </a:r>
          </a:p>
        </p:txBody>
      </p:sp>
      <p:cxnSp>
        <p:nvCxnSpPr>
          <p:cNvPr id="7" name="Straight Connector 50">
            <a:extLst>
              <a:ext uri="{FF2B5EF4-FFF2-40B4-BE49-F238E27FC236}">
                <a16:creationId xmlns:a16="http://schemas.microsoft.com/office/drawing/2014/main" id="{A4541230-9692-473A-8B41-AE740D1EE977}"/>
              </a:ext>
            </a:extLst>
          </p:cNvPr>
          <p:cNvCxnSpPr>
            <a:cxnSpLocks/>
          </p:cNvCxnSpPr>
          <p:nvPr/>
        </p:nvCxnSpPr>
        <p:spPr>
          <a:xfrm flipH="1">
            <a:off x="6729762" y="3576184"/>
            <a:ext cx="4892262" cy="18319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9">
            <a:extLst>
              <a:ext uri="{FF2B5EF4-FFF2-40B4-BE49-F238E27FC236}">
                <a16:creationId xmlns:a16="http://schemas.microsoft.com/office/drawing/2014/main" id="{21037700-F2C8-406B-9542-01AC025C8035}"/>
              </a:ext>
            </a:extLst>
          </p:cNvPr>
          <p:cNvGrpSpPr/>
          <p:nvPr/>
        </p:nvGrpSpPr>
        <p:grpSpPr>
          <a:xfrm>
            <a:off x="6041411" y="1471221"/>
            <a:ext cx="182985" cy="3384000"/>
            <a:chOff x="7088869" y="980441"/>
            <a:chExt cx="155732" cy="4020530"/>
          </a:xfrm>
        </p:grpSpPr>
        <p:cxnSp>
          <p:nvCxnSpPr>
            <p:cNvPr id="19" name="Google Shape;276;p4">
              <a:extLst>
                <a:ext uri="{FF2B5EF4-FFF2-40B4-BE49-F238E27FC236}">
                  <a16:creationId xmlns:a16="http://schemas.microsoft.com/office/drawing/2014/main" id="{61FBE0A4-F0C2-4233-823A-1814C73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" name="Google Shape;277;p4">
              <a:extLst>
                <a:ext uri="{FF2B5EF4-FFF2-40B4-BE49-F238E27FC236}">
                  <a16:creationId xmlns:a16="http://schemas.microsoft.com/office/drawing/2014/main" id="{1B65C6E6-DCB4-4A4C-828A-7CA96445799F}"/>
                </a:ext>
              </a:extLst>
            </p:cNvPr>
            <p:cNvGrpSpPr/>
            <p:nvPr/>
          </p:nvGrpSpPr>
          <p:grpSpPr>
            <a:xfrm>
              <a:off x="7088869" y="2595985"/>
              <a:ext cx="155732" cy="789447"/>
              <a:chOff x="6846057" y="1968366"/>
              <a:chExt cx="200919" cy="802802"/>
            </a:xfrm>
          </p:grpSpPr>
          <p:sp>
            <p:nvSpPr>
              <p:cNvPr id="21" name="Google Shape;278;p4">
                <a:extLst>
                  <a:ext uri="{FF2B5EF4-FFF2-40B4-BE49-F238E27FC236}">
                    <a16:creationId xmlns:a16="http://schemas.microsoft.com/office/drawing/2014/main" id="{A1F68B8F-C356-4802-8E9F-5289BBEAC2CD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25" name="Google Shape;281;p4">
                <a:extLst>
                  <a:ext uri="{FF2B5EF4-FFF2-40B4-BE49-F238E27FC236}">
                    <a16:creationId xmlns:a16="http://schemas.microsoft.com/office/drawing/2014/main" id="{3635A287-D84D-4117-BA99-91034DC87787}"/>
                  </a:ext>
                </a:extLst>
              </p:cNvPr>
              <p:cNvSpPr/>
              <p:nvPr/>
            </p:nvSpPr>
            <p:spPr>
              <a:xfrm>
                <a:off x="6889073" y="2095154"/>
                <a:ext cx="157903" cy="549228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itchFamily="34" charset="0"/>
                  <a:sym typeface="Arial"/>
                </a:endParaRPr>
              </a:p>
            </p:txBody>
          </p:sp>
        </p:grpSp>
      </p:grpSp>
      <p:pic>
        <p:nvPicPr>
          <p:cNvPr id="14" name="Picture 8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39" y="1424227"/>
            <a:ext cx="443823" cy="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5" y="3610272"/>
            <a:ext cx="32403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3341" y="6492875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7" name="Shape 855"/>
          <p:cNvGrpSpPr/>
          <p:nvPr/>
        </p:nvGrpSpPr>
        <p:grpSpPr>
          <a:xfrm>
            <a:off x="570912" y="3104240"/>
            <a:ext cx="354271" cy="337500"/>
            <a:chOff x="5970800" y="1619250"/>
            <a:chExt cx="428650" cy="456725"/>
          </a:xfrm>
          <a:solidFill>
            <a:schemeClr val="accent1">
              <a:lumMod val="75000"/>
            </a:schemeClr>
          </a:solidFill>
        </p:grpSpPr>
        <p:sp>
          <p:nvSpPr>
            <p:cNvPr id="22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9" name="Picture 6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2" y="2447749"/>
            <a:ext cx="329474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570533" y="3730550"/>
            <a:ext cx="294719" cy="30432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2023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9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A762F-A9F5-4407-AFC4-11D3F21C1EC6}" type="slidenum">
              <a:rPr lang="ru-RU" sz="1600"/>
              <a:pPr/>
              <a:t>5</a:t>
            </a:fld>
            <a:endParaRPr lang="ru-RU" sz="1600"/>
          </a:p>
        </p:txBody>
      </p:sp>
      <p:sp>
        <p:nvSpPr>
          <p:cNvPr id="29" name="Прямоугольник 28"/>
          <p:cNvSpPr/>
          <p:nvPr/>
        </p:nvSpPr>
        <p:spPr>
          <a:xfrm>
            <a:off x="1353653" y="1002764"/>
            <a:ext cx="7067333" cy="653899"/>
          </a:xfrm>
          <a:prstGeom prst="rect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</p:spPr>
        <p:txBody>
          <a:bodyPr lIns="118497" tIns="59249" rIns="118497" bIns="59249" anchor="ctr" anchorCtr="0"/>
          <a:lstStyle/>
          <a:p>
            <a:pPr algn="ctr"/>
            <a:r>
              <a:rPr lang="ru-RU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Процесс прохождения заявок по субсидированию и гарантированию </a:t>
            </a:r>
          </a:p>
        </p:txBody>
      </p:sp>
      <p:sp>
        <p:nvSpPr>
          <p:cNvPr id="49" name="Прямоугольник 56"/>
          <p:cNvSpPr>
            <a:spLocks noChangeArrowheads="1"/>
          </p:cNvSpPr>
          <p:nvPr/>
        </p:nvSpPr>
        <p:spPr bwMode="auto">
          <a:xfrm>
            <a:off x="6397152" y="3894574"/>
            <a:ext cx="1679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 Narrow" panose="020B0606020202030204" pitchFamily="34" charset="0"/>
              </a:rPr>
              <a:t>БВУ/МФО заключает Договор с СММП</a:t>
            </a:r>
          </a:p>
        </p:txBody>
      </p:sp>
      <p:sp>
        <p:nvSpPr>
          <p:cNvPr id="51" name="Прямоугольник 56"/>
          <p:cNvSpPr>
            <a:spLocks noChangeArrowheads="1"/>
          </p:cNvSpPr>
          <p:nvPr/>
        </p:nvSpPr>
        <p:spPr bwMode="auto">
          <a:xfrm>
            <a:off x="3602158" y="5217065"/>
            <a:ext cx="386769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 Narrow" panose="020B0606020202030204" pitchFamily="34" charset="0"/>
              </a:rPr>
              <a:t>После выдачи кредита/</a:t>
            </a:r>
            <a:r>
              <a:rPr lang="ru-RU" altLang="ru-RU" sz="1300" dirty="0" err="1">
                <a:latin typeface="Arial Narrow" panose="020B0606020202030204" pitchFamily="34" charset="0"/>
              </a:rPr>
              <a:t>микрокредита</a:t>
            </a:r>
            <a:r>
              <a:rPr lang="ru-RU" altLang="ru-RU" sz="1300" dirty="0">
                <a:latin typeface="Arial Narrow" panose="020B0606020202030204" pitchFamily="34" charset="0"/>
              </a:rPr>
              <a:t> БВУ/МФО направляет в Фонд копию Договора, график погашения и письмо-уведомление </a:t>
            </a:r>
            <a:r>
              <a:rPr lang="ru-RU" altLang="ru-RU" sz="1300" b="1" dirty="0">
                <a:latin typeface="Arial Narrow" panose="020B0606020202030204" pitchFamily="34" charset="0"/>
              </a:rPr>
              <a:t>для получения субсидирования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319286" y="4431071"/>
            <a:ext cx="2263340" cy="459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4"/>
          <p:cNvSpPr>
            <a:spLocks noChangeArrowheads="1"/>
          </p:cNvSpPr>
          <p:nvPr/>
        </p:nvSpPr>
        <p:spPr bwMode="auto">
          <a:xfrm>
            <a:off x="2068288" y="3733590"/>
            <a:ext cx="294124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 Narrow" panose="020B0606020202030204" pitchFamily="34" charset="0"/>
              </a:rPr>
              <a:t>БВУ</a:t>
            </a:r>
            <a:r>
              <a:rPr lang="en-US" altLang="ru-RU" sz="1300" dirty="0">
                <a:latin typeface="Arial Narrow" panose="020B0606020202030204" pitchFamily="34" charset="0"/>
              </a:rPr>
              <a:t>/</a:t>
            </a:r>
            <a:r>
              <a:rPr lang="ru-RU" altLang="ru-RU" sz="1300" dirty="0">
                <a:latin typeface="Arial Narrow" panose="020B0606020202030204" pitchFamily="34" charset="0"/>
              </a:rPr>
              <a:t>МФО принимает положительное решение о возможности предоставления кредита/</a:t>
            </a:r>
            <a:r>
              <a:rPr lang="ru-RU" altLang="ru-RU" sz="1300" dirty="0" err="1">
                <a:latin typeface="Arial Narrow" panose="020B0606020202030204" pitchFamily="34" charset="0"/>
              </a:rPr>
              <a:t>микрокредита</a:t>
            </a:r>
            <a:r>
              <a:rPr lang="ru-RU" altLang="ru-RU" sz="1300" dirty="0">
                <a:latin typeface="Arial Narrow" panose="020B0606020202030204" pitchFamily="34" charset="0"/>
              </a:rPr>
              <a:t> СММП </a:t>
            </a:r>
          </a:p>
        </p:txBody>
      </p:sp>
      <p:sp>
        <p:nvSpPr>
          <p:cNvPr id="58" name="Овал 57"/>
          <p:cNvSpPr/>
          <p:nvPr/>
        </p:nvSpPr>
        <p:spPr>
          <a:xfrm>
            <a:off x="3147443" y="3186745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60" name="Овал 59"/>
          <p:cNvSpPr/>
          <p:nvPr/>
        </p:nvSpPr>
        <p:spPr>
          <a:xfrm>
            <a:off x="6885250" y="3235431"/>
            <a:ext cx="554907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2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pic>
        <p:nvPicPr>
          <p:cNvPr id="61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7" y="3687737"/>
            <a:ext cx="654480" cy="6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97" y="5093942"/>
            <a:ext cx="727361" cy="7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Прямая со стрелкой 62"/>
          <p:cNvCxnSpPr/>
          <p:nvPr/>
        </p:nvCxnSpPr>
        <p:spPr>
          <a:xfrm>
            <a:off x="6211126" y="4464854"/>
            <a:ext cx="1920213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3891522" y="5914415"/>
            <a:ext cx="2677836" cy="7923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4936063" y="4712408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3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56"/>
          <p:cNvSpPr>
            <a:spLocks noChangeArrowheads="1"/>
          </p:cNvSpPr>
          <p:nvPr/>
        </p:nvSpPr>
        <p:spPr bwMode="auto">
          <a:xfrm>
            <a:off x="1083479" y="6356351"/>
            <a:ext cx="570200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33" i="1" dirty="0">
                <a:latin typeface="+mj-lt"/>
              </a:rPr>
              <a:t>*</a:t>
            </a:r>
            <a:r>
              <a:rPr lang="en-US" altLang="ru-RU" sz="933" i="1" dirty="0">
                <a:latin typeface="+mj-lt"/>
              </a:rPr>
              <a:t> </a:t>
            </a:r>
            <a:r>
              <a:rPr lang="ru-RU" altLang="ru-RU" sz="933" i="1" dirty="0">
                <a:latin typeface="+mj-lt"/>
              </a:rPr>
              <a:t>весь процесс передачи данных автоматизирован </a:t>
            </a:r>
          </a:p>
        </p:txBody>
      </p:sp>
      <p:pic>
        <p:nvPicPr>
          <p:cNvPr id="78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59" y="3850330"/>
            <a:ext cx="579436" cy="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58">
            <a:extLst>
              <a:ext uri="{FF2B5EF4-FFF2-40B4-BE49-F238E27FC236}">
                <a16:creationId xmlns:a16="http://schemas.microsoft.com/office/drawing/2014/main" id="{81DA641B-25DB-4573-84EF-E77D651CA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81" y="1963484"/>
            <a:ext cx="654480" cy="6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54">
            <a:extLst>
              <a:ext uri="{FF2B5EF4-FFF2-40B4-BE49-F238E27FC236}">
                <a16:creationId xmlns:a16="http://schemas.microsoft.com/office/drawing/2014/main" id="{E4153E48-407B-4616-AB06-64F24E28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239" y="2006523"/>
            <a:ext cx="29189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 Narrow" panose="020B0606020202030204" pitchFamily="34" charset="0"/>
              </a:rPr>
              <a:t>Заключается </a:t>
            </a:r>
            <a:r>
              <a:rPr lang="ru-RU" altLang="ru-RU" sz="1300" b="1" dirty="0">
                <a:solidFill>
                  <a:srgbClr val="00B050"/>
                </a:solidFill>
                <a:latin typeface="Arial Narrow" panose="020B0606020202030204" pitchFamily="34" charset="0"/>
              </a:rPr>
              <a:t>Портфельное соглашение </a:t>
            </a:r>
            <a:r>
              <a:rPr lang="ru-RU" altLang="ru-RU" sz="1300" dirty="0">
                <a:latin typeface="Arial Narrow" panose="020B0606020202030204" pitchFamily="34" charset="0"/>
              </a:rPr>
              <a:t>между БВУ и Фондом 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64A9A9E-301E-45B0-BC7A-CE57F68C7CC6}"/>
              </a:ext>
            </a:extLst>
          </p:cNvPr>
          <p:cNvCxnSpPr>
            <a:cxnSpLocks/>
          </p:cNvCxnSpPr>
          <p:nvPr/>
        </p:nvCxnSpPr>
        <p:spPr>
          <a:xfrm>
            <a:off x="3538366" y="2463664"/>
            <a:ext cx="2858787" cy="10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3">
            <a:extLst>
              <a:ext uri="{FF2B5EF4-FFF2-40B4-BE49-F238E27FC236}">
                <a16:creationId xmlns:a16="http://schemas.microsoft.com/office/drawing/2014/main" id="{33A0255D-B51F-4978-B27C-50ED30282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29" y="1858265"/>
            <a:ext cx="972665" cy="9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39858" y="335069"/>
            <a:ext cx="7941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- Поддержка микро и малого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619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6">
            <a:extLst>
              <a:ext uri="{FF2B5EF4-FFF2-40B4-BE49-F238E27FC236}">
                <a16:creationId xmlns:a16="http://schemas.microsoft.com/office/drawing/2014/main" id="{F858059A-62C7-44A6-95FE-A494532EA9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53138" y="1458231"/>
            <a:ext cx="5065529" cy="375817"/>
          </a:xfrm>
          <a:prstGeom prst="roundRect">
            <a:avLst>
              <a:gd name="adj" fmla="val 0"/>
            </a:avLst>
          </a:prstGeom>
          <a:pattFill prst="ltDnDiag">
            <a:fgClr>
              <a:srgbClr val="C2E3FF"/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189" lvl="1" indent="0" defTabSz="9143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912" y="512218"/>
            <a:ext cx="7941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II - Поддержка предпринимателей/субъектов индустриально-инновационной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9135" y="1521595"/>
            <a:ext cx="449645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условия:</a:t>
            </a:r>
          </a:p>
          <a:p>
            <a:endParaRPr lang="ru-RU" alt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целевое назначение: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инвестиции, ПОС, рефинансирование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ставка вознаграждения: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азовая ставка НБ РК + 5%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8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706" algn="just">
              <a:spcBef>
                <a:spcPts val="600"/>
              </a:spcBef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ОКЭД: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 отраслевых ограничений и учета места регистрации и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1031" y="1471221"/>
            <a:ext cx="544216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6">
              <a:spcBef>
                <a:spcPts val="600"/>
              </a:spcBef>
              <a:defRPr/>
            </a:pP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по инструменту субсидирования: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сумма кредита: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инвестиции до 1,5 млрд </a:t>
            </a:r>
            <a:r>
              <a:rPr lang="ru-RU" alt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тг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., на ПОС не более 500 млн </a:t>
            </a:r>
            <a:r>
              <a:rPr lang="ru-RU" alt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тг</a:t>
            </a:r>
            <a:endParaRPr lang="ru-RU" alt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субсидирования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13,75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% годовых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субсидирования: на инвестиции –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5-х лет, на ПОС – до 3-х лет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6">
              <a:spcBef>
                <a:spcPts val="600"/>
              </a:spcBef>
              <a:defRPr/>
            </a:pPr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по инструменту гарантирования:</a:t>
            </a:r>
          </a:p>
          <a:p>
            <a:pPr marL="2706">
              <a:spcBef>
                <a:spcPts val="600"/>
              </a:spcBef>
              <a:defRPr/>
            </a:pPr>
            <a:endParaRPr lang="ru-RU" altLang="ru-RU" sz="10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сумма кредита: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до 360 млн </a:t>
            </a:r>
            <a:r>
              <a:rPr lang="ru-RU" altLang="ru-RU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тг</a:t>
            </a:r>
            <a:endParaRPr lang="ru-RU" alt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размер гарантии: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85% от суммы кредита</a:t>
            </a:r>
          </a:p>
          <a:p>
            <a:pPr marL="288456" indent="-285750">
              <a:spcBef>
                <a:spcPts val="600"/>
              </a:spcBef>
              <a:buFontTx/>
              <a:buChar char="-"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гарантии:</a:t>
            </a:r>
            <a:r>
              <a:rPr lang="ru-RU" alt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не более срока кредита</a:t>
            </a:r>
          </a:p>
        </p:txBody>
      </p:sp>
      <p:cxnSp>
        <p:nvCxnSpPr>
          <p:cNvPr id="7" name="Straight Connector 50">
            <a:extLst>
              <a:ext uri="{FF2B5EF4-FFF2-40B4-BE49-F238E27FC236}">
                <a16:creationId xmlns:a16="http://schemas.microsoft.com/office/drawing/2014/main" id="{A4541230-9692-473A-8B41-AE740D1EE977}"/>
              </a:ext>
            </a:extLst>
          </p:cNvPr>
          <p:cNvCxnSpPr>
            <a:cxnSpLocks/>
          </p:cNvCxnSpPr>
          <p:nvPr/>
        </p:nvCxnSpPr>
        <p:spPr>
          <a:xfrm flipH="1">
            <a:off x="6729762" y="4022760"/>
            <a:ext cx="4892262" cy="18319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9">
            <a:extLst>
              <a:ext uri="{FF2B5EF4-FFF2-40B4-BE49-F238E27FC236}">
                <a16:creationId xmlns:a16="http://schemas.microsoft.com/office/drawing/2014/main" id="{21037700-F2C8-406B-9542-01AC025C8035}"/>
              </a:ext>
            </a:extLst>
          </p:cNvPr>
          <p:cNvGrpSpPr/>
          <p:nvPr/>
        </p:nvGrpSpPr>
        <p:grpSpPr>
          <a:xfrm>
            <a:off x="6041411" y="1471221"/>
            <a:ext cx="182985" cy="3384000"/>
            <a:chOff x="7088869" y="980441"/>
            <a:chExt cx="155732" cy="4020530"/>
          </a:xfrm>
        </p:grpSpPr>
        <p:cxnSp>
          <p:nvCxnSpPr>
            <p:cNvPr id="19" name="Google Shape;276;p4">
              <a:extLst>
                <a:ext uri="{FF2B5EF4-FFF2-40B4-BE49-F238E27FC236}">
                  <a16:creationId xmlns:a16="http://schemas.microsoft.com/office/drawing/2014/main" id="{61FBE0A4-F0C2-4233-823A-1814C73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40" y="980441"/>
              <a:ext cx="0" cy="4020530"/>
            </a:xfrm>
            <a:prstGeom prst="straightConnector1">
              <a:avLst/>
            </a:pr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" name="Google Shape;277;p4">
              <a:extLst>
                <a:ext uri="{FF2B5EF4-FFF2-40B4-BE49-F238E27FC236}">
                  <a16:creationId xmlns:a16="http://schemas.microsoft.com/office/drawing/2014/main" id="{1B65C6E6-DCB4-4A4C-828A-7CA96445799F}"/>
                </a:ext>
              </a:extLst>
            </p:cNvPr>
            <p:cNvGrpSpPr/>
            <p:nvPr/>
          </p:nvGrpSpPr>
          <p:grpSpPr>
            <a:xfrm>
              <a:off x="7088869" y="2595985"/>
              <a:ext cx="155732" cy="789447"/>
              <a:chOff x="6846057" y="1968366"/>
              <a:chExt cx="200919" cy="802802"/>
            </a:xfrm>
          </p:grpSpPr>
          <p:sp>
            <p:nvSpPr>
              <p:cNvPr id="21" name="Google Shape;278;p4">
                <a:extLst>
                  <a:ext uri="{FF2B5EF4-FFF2-40B4-BE49-F238E27FC236}">
                    <a16:creationId xmlns:a16="http://schemas.microsoft.com/office/drawing/2014/main" id="{A1F68B8F-C356-4802-8E9F-5289BBEAC2CD}"/>
                  </a:ext>
                </a:extLst>
              </p:cNvPr>
              <p:cNvSpPr/>
              <p:nvPr/>
            </p:nvSpPr>
            <p:spPr>
              <a:xfrm>
                <a:off x="6846057" y="1968366"/>
                <a:ext cx="156341" cy="8028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25" name="Google Shape;281;p4">
                <a:extLst>
                  <a:ext uri="{FF2B5EF4-FFF2-40B4-BE49-F238E27FC236}">
                    <a16:creationId xmlns:a16="http://schemas.microsoft.com/office/drawing/2014/main" id="{3635A287-D84D-4117-BA99-91034DC87787}"/>
                  </a:ext>
                </a:extLst>
              </p:cNvPr>
              <p:cNvSpPr/>
              <p:nvPr/>
            </p:nvSpPr>
            <p:spPr>
              <a:xfrm>
                <a:off x="6889073" y="2095154"/>
                <a:ext cx="157903" cy="549228"/>
              </a:xfrm>
              <a:custGeom>
                <a:avLst/>
                <a:gdLst/>
                <a:ahLst/>
                <a:cxnLst/>
                <a:rect l="l" t="t" r="r" b="b"/>
                <a:pathLst>
                  <a:path w="1460501" h="5080001" extrusionOk="0">
                    <a:moveTo>
                      <a:pt x="0" y="0"/>
                    </a:moveTo>
                    <a:lnTo>
                      <a:pt x="1460500" y="2540000"/>
                    </a:lnTo>
                    <a:lnTo>
                      <a:pt x="0" y="5080000"/>
                    </a:lnTo>
                  </a:path>
                </a:pathLst>
              </a:custGeom>
              <a:noFill/>
              <a:ln w="9525" cap="rnd" cmpd="sng">
                <a:solidFill>
                  <a:srgbClr val="0070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3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itchFamily="34" charset="0"/>
                  <a:sym typeface="Arial"/>
                </a:endParaRPr>
              </a:p>
            </p:txBody>
          </p:sp>
        </p:grpSp>
      </p:grpSp>
      <p:pic>
        <p:nvPicPr>
          <p:cNvPr id="14" name="Picture 8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39" y="1424227"/>
            <a:ext cx="443823" cy="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5" y="4114176"/>
            <a:ext cx="32403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23341" y="6492875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17" name="Shape 855"/>
          <p:cNvGrpSpPr/>
          <p:nvPr/>
        </p:nvGrpSpPr>
        <p:grpSpPr>
          <a:xfrm>
            <a:off x="570912" y="2413122"/>
            <a:ext cx="354271" cy="337500"/>
            <a:chOff x="5970800" y="1619250"/>
            <a:chExt cx="428650" cy="456725"/>
          </a:xfrm>
          <a:solidFill>
            <a:schemeClr val="accent1">
              <a:lumMod val="75000"/>
            </a:schemeClr>
          </a:solidFill>
        </p:grpSpPr>
        <p:sp>
          <p:nvSpPr>
            <p:cNvPr id="22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" name="Овал 29"/>
          <p:cNvSpPr/>
          <p:nvPr/>
        </p:nvSpPr>
        <p:spPr>
          <a:xfrm>
            <a:off x="570912" y="3163221"/>
            <a:ext cx="294719" cy="30432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280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56"/>
          <p:cNvSpPr>
            <a:spLocks noChangeArrowheads="1"/>
          </p:cNvSpPr>
          <p:nvPr/>
        </p:nvSpPr>
        <p:spPr bwMode="auto">
          <a:xfrm>
            <a:off x="3790965" y="4275798"/>
            <a:ext cx="23171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Заключение </a:t>
            </a:r>
            <a:r>
              <a:rPr lang="ru-RU" altLang="ru-RU" sz="1200" b="1" dirty="0">
                <a:latin typeface="Arial Narrow" panose="020B0606020202030204" pitchFamily="34" charset="0"/>
              </a:rPr>
              <a:t>договора субсидирования </a:t>
            </a:r>
            <a:r>
              <a:rPr lang="ru-RU" altLang="ru-RU" sz="1200" dirty="0">
                <a:latin typeface="Arial Narrow" panose="020B0606020202030204" pitchFamily="34" charset="0"/>
              </a:rPr>
              <a:t>Фондом с БВУ/ЛК и СМСП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67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33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на бумажном носителе/через ЭЦП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07442" y="338822"/>
            <a:ext cx="7773240" cy="100224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II - Поддержка предпринимателей/субъектов индустриально-инновационной деятельности</a:t>
            </a:r>
          </a:p>
        </p:txBody>
      </p:sp>
      <p:sp>
        <p:nvSpPr>
          <p:cNvPr id="41" name="Номер слайда 9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A762F-A9F5-4407-AFC4-11D3F21C1EC6}" type="slidenum">
              <a:rPr lang="ru-RU" sz="1600"/>
              <a:pPr/>
              <a:t>7</a:t>
            </a:fld>
            <a:endParaRPr lang="ru-RU" sz="1600"/>
          </a:p>
        </p:txBody>
      </p:sp>
      <p:sp>
        <p:nvSpPr>
          <p:cNvPr id="29" name="Прямоугольник 28"/>
          <p:cNvSpPr/>
          <p:nvPr/>
        </p:nvSpPr>
        <p:spPr>
          <a:xfrm>
            <a:off x="355581" y="1236873"/>
            <a:ext cx="5822445" cy="617225"/>
          </a:xfrm>
          <a:prstGeom prst="rect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</p:spPr>
        <p:txBody>
          <a:bodyPr lIns="118497" tIns="59249" rIns="118497" bIns="59249" anchor="ctr" anchorCtr="0"/>
          <a:lstStyle/>
          <a:p>
            <a:pPr algn="ctr"/>
            <a:r>
              <a:rPr lang="ru-RU" sz="1867" b="1" dirty="0">
                <a:solidFill>
                  <a:schemeClr val="bg1"/>
                </a:solidFill>
              </a:rPr>
              <a:t>Процесс прохождения заявок по субсидированию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182537" y="1384127"/>
            <a:ext cx="26219" cy="4972224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27422" y="3555249"/>
            <a:ext cx="1480536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54"/>
          <p:cNvSpPr>
            <a:spLocks noChangeArrowheads="1"/>
          </p:cNvSpPr>
          <p:nvPr/>
        </p:nvSpPr>
        <p:spPr bwMode="auto">
          <a:xfrm>
            <a:off x="985794" y="2864198"/>
            <a:ext cx="1449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БВУ/ЛК принимает положительное решение по СМСП</a:t>
            </a:r>
          </a:p>
        </p:txBody>
      </p:sp>
      <p:sp>
        <p:nvSpPr>
          <p:cNvPr id="32" name="Овал 31"/>
          <p:cNvSpPr/>
          <p:nvPr/>
        </p:nvSpPr>
        <p:spPr>
          <a:xfrm>
            <a:off x="1431474" y="2083820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33" name="Прямоугольник 56"/>
          <p:cNvSpPr>
            <a:spLocks noChangeArrowheads="1"/>
          </p:cNvSpPr>
          <p:nvPr/>
        </p:nvSpPr>
        <p:spPr bwMode="auto">
          <a:xfrm>
            <a:off x="4486088" y="2924679"/>
            <a:ext cx="1433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Рассмотрение проектов </a:t>
            </a:r>
            <a:r>
              <a:rPr lang="ru-RU" altLang="ru-RU" sz="1200" b="1" dirty="0">
                <a:latin typeface="Arial Narrow" panose="020B0606020202030204" pitchFamily="34" charset="0"/>
              </a:rPr>
              <a:t>Фондом  </a:t>
            </a:r>
            <a:r>
              <a:rPr lang="ru-RU" altLang="ru-RU" sz="1200" dirty="0">
                <a:latin typeface="Arial Narrow" panose="020B0606020202030204" pitchFamily="34" charset="0"/>
              </a:rPr>
              <a:t>– РФ, ГО*</a:t>
            </a:r>
          </a:p>
        </p:txBody>
      </p:sp>
      <p:sp>
        <p:nvSpPr>
          <p:cNvPr id="34" name="Овал 33"/>
          <p:cNvSpPr/>
          <p:nvPr/>
        </p:nvSpPr>
        <p:spPr>
          <a:xfrm>
            <a:off x="4741050" y="2103764"/>
            <a:ext cx="554907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2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pic>
        <p:nvPicPr>
          <p:cNvPr id="36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2" y="2838863"/>
            <a:ext cx="654480" cy="6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9" y="2827889"/>
            <a:ext cx="727361" cy="7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>
            <a:off x="4449952" y="3562151"/>
            <a:ext cx="1561024" cy="8859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24479" y="5138820"/>
            <a:ext cx="1920213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090763" y="5123891"/>
            <a:ext cx="1920213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477889" y="3717032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3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12774" y="3733972"/>
            <a:ext cx="554907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4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pic>
        <p:nvPicPr>
          <p:cNvPr id="45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3" y="4215204"/>
            <a:ext cx="672001" cy="6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53" y="4297940"/>
            <a:ext cx="579436" cy="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56"/>
          <p:cNvSpPr>
            <a:spLocks noChangeArrowheads="1"/>
          </p:cNvSpPr>
          <p:nvPr/>
        </p:nvSpPr>
        <p:spPr bwMode="auto">
          <a:xfrm>
            <a:off x="1009185" y="4307277"/>
            <a:ext cx="184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Принятие решений - Уполномоченный орган Фонда (ГО)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 Narrow" panose="020B0606020202030204" pitchFamily="34" charset="0"/>
              </a:rPr>
              <a:t>5 </a:t>
            </a:r>
            <a:r>
              <a:rPr lang="ru-RU" altLang="ru-RU" sz="1200" b="1" dirty="0" err="1">
                <a:latin typeface="Arial Narrow" panose="020B0606020202030204" pitchFamily="34" charset="0"/>
              </a:rPr>
              <a:t>раб.дней</a:t>
            </a:r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53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67" y="5763347"/>
            <a:ext cx="680905" cy="6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Прямая со стрелкой 53"/>
          <p:cNvCxnSpPr/>
          <p:nvPr/>
        </p:nvCxnSpPr>
        <p:spPr>
          <a:xfrm>
            <a:off x="2565875" y="6384885"/>
            <a:ext cx="1920213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174523" y="5342125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5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6"/>
          <p:cNvSpPr>
            <a:spLocks noChangeArrowheads="1"/>
          </p:cNvSpPr>
          <p:nvPr/>
        </p:nvSpPr>
        <p:spPr bwMode="auto">
          <a:xfrm>
            <a:off x="2623813" y="5933253"/>
            <a:ext cx="1845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Перечисление субсидий Фондом в БВУ/ЛК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21158" y="2887284"/>
            <a:ext cx="9226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634446" y="3298227"/>
            <a:ext cx="9226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6"/>
          <p:cNvSpPr>
            <a:spLocks noChangeArrowheads="1"/>
          </p:cNvSpPr>
          <p:nvPr/>
        </p:nvSpPr>
        <p:spPr bwMode="auto">
          <a:xfrm>
            <a:off x="2255313" y="2102155"/>
            <a:ext cx="1680905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33" dirty="0">
                <a:latin typeface="+mj-lt"/>
              </a:rPr>
              <a:t>Направление пакета документов</a:t>
            </a:r>
          </a:p>
        </p:txBody>
      </p:sp>
      <p:sp>
        <p:nvSpPr>
          <p:cNvPr id="52" name="Прямоугольник 56"/>
          <p:cNvSpPr>
            <a:spLocks noChangeArrowheads="1"/>
          </p:cNvSpPr>
          <p:nvPr/>
        </p:nvSpPr>
        <p:spPr bwMode="auto">
          <a:xfrm>
            <a:off x="2420120" y="2555375"/>
            <a:ext cx="1232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Egov.kz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Online.damu.kz</a:t>
            </a:r>
            <a:endParaRPr lang="ru-RU" altLang="ru-RU" sz="8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434357" y="2971920"/>
            <a:ext cx="12322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бумажном носителе</a:t>
            </a:r>
          </a:p>
        </p:txBody>
      </p:sp>
      <p:sp>
        <p:nvSpPr>
          <p:cNvPr id="58" name="Прямоугольник 56"/>
          <p:cNvSpPr>
            <a:spLocks noChangeArrowheads="1"/>
          </p:cNvSpPr>
          <p:nvPr/>
        </p:nvSpPr>
        <p:spPr bwMode="auto">
          <a:xfrm>
            <a:off x="477503" y="6591260"/>
            <a:ext cx="29139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i="1" dirty="0">
                <a:latin typeface="+mj-lt"/>
              </a:rPr>
              <a:t>*РФ – региональный филиал, ГО – головной офис</a:t>
            </a:r>
          </a:p>
        </p:txBody>
      </p:sp>
      <p:sp>
        <p:nvSpPr>
          <p:cNvPr id="77" name="Прямоугольник 56"/>
          <p:cNvSpPr>
            <a:spLocks noChangeArrowheads="1"/>
          </p:cNvSpPr>
          <p:nvPr/>
        </p:nvSpPr>
        <p:spPr bwMode="auto">
          <a:xfrm>
            <a:off x="8542194" y="5792493"/>
            <a:ext cx="199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Заключение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 Narrow" panose="020B0606020202030204" pitchFamily="34" charset="0"/>
              </a:rPr>
              <a:t>договора гарантии </a:t>
            </a:r>
            <a:r>
              <a:rPr lang="ru-RU" altLang="ru-RU" sz="1200" dirty="0">
                <a:latin typeface="Arial Narrow" panose="020B0606020202030204" pitchFamily="34" charset="0"/>
              </a:rPr>
              <a:t>между Фондом, БВУ и СМСП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160359" y="3650598"/>
            <a:ext cx="1152128" cy="665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54"/>
          <p:cNvSpPr>
            <a:spLocks noChangeArrowheads="1"/>
          </p:cNvSpPr>
          <p:nvPr/>
        </p:nvSpPr>
        <p:spPr bwMode="auto">
          <a:xfrm>
            <a:off x="6910516" y="2998088"/>
            <a:ext cx="1651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БВУ принимает положительное решение по СМП</a:t>
            </a:r>
          </a:p>
        </p:txBody>
      </p:sp>
      <p:sp>
        <p:nvSpPr>
          <p:cNvPr id="81" name="Прямоугольник 56"/>
          <p:cNvSpPr>
            <a:spLocks noChangeArrowheads="1"/>
          </p:cNvSpPr>
          <p:nvPr/>
        </p:nvSpPr>
        <p:spPr bwMode="auto">
          <a:xfrm>
            <a:off x="10675945" y="3025085"/>
            <a:ext cx="1404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Рассмотрение проектов  </a:t>
            </a:r>
            <a:r>
              <a:rPr lang="ru-RU" altLang="ru-RU" sz="1200" b="1" dirty="0">
                <a:latin typeface="Arial Narrow" panose="020B0606020202030204" pitchFamily="34" charset="0"/>
              </a:rPr>
              <a:t>Фондом  </a:t>
            </a:r>
            <a:r>
              <a:rPr lang="ru-RU" altLang="ru-RU" sz="1200" dirty="0">
                <a:latin typeface="Arial Narrow" panose="020B0606020202030204" pitchFamily="34" charset="0"/>
              </a:rPr>
              <a:t>– РФ, ГО*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10727456" y="3677411"/>
            <a:ext cx="1229750" cy="665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7050706" y="5162962"/>
            <a:ext cx="1440160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704273" y="6408770"/>
            <a:ext cx="1440160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56"/>
          <p:cNvSpPr>
            <a:spLocks noChangeArrowheads="1"/>
          </p:cNvSpPr>
          <p:nvPr/>
        </p:nvSpPr>
        <p:spPr bwMode="auto">
          <a:xfrm>
            <a:off x="6728721" y="4350857"/>
            <a:ext cx="214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Принятие решений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УО Фонда (ГО)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 Narrow" panose="020B0606020202030204" pitchFamily="34" charset="0"/>
              </a:rPr>
              <a:t>до 500 млн – 5 </a:t>
            </a:r>
            <a:r>
              <a:rPr lang="ru-RU" altLang="ru-RU" sz="1200" b="1" dirty="0" err="1">
                <a:latin typeface="Arial Narrow" panose="020B0606020202030204" pitchFamily="34" charset="0"/>
              </a:rPr>
              <a:t>р.д</a:t>
            </a:r>
            <a:endParaRPr lang="ru-RU" altLang="ru-RU" sz="1200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 Narrow" panose="020B0606020202030204" pitchFamily="34" charset="0"/>
              </a:rPr>
              <a:t>свыше 500 млн – 10 </a:t>
            </a:r>
            <a:r>
              <a:rPr lang="ru-RU" altLang="ru-RU" sz="1200" b="1" dirty="0" err="1">
                <a:latin typeface="Arial Narrow" panose="020B0606020202030204" pitchFamily="34" charset="0"/>
              </a:rPr>
              <a:t>р.д</a:t>
            </a:r>
            <a:r>
              <a:rPr lang="ru-RU" altLang="ru-RU" sz="12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" name="Прямоугольник 56"/>
          <p:cNvSpPr>
            <a:spLocks noChangeArrowheads="1"/>
          </p:cNvSpPr>
          <p:nvPr/>
        </p:nvSpPr>
        <p:spPr bwMode="auto">
          <a:xfrm>
            <a:off x="10280568" y="4492916"/>
            <a:ext cx="1867574" cy="6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</a:rPr>
              <a:t>Заключение ДБЗ/СОКЛ между БВУ и СМСП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5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933" i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на бумажном носителе/ через ЭЦП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0538104" y="5148907"/>
            <a:ext cx="1440160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224050" y="1229928"/>
            <a:ext cx="5822445" cy="617225"/>
          </a:xfrm>
          <a:prstGeom prst="rect">
            <a:avLst/>
          </a:prstGeom>
          <a:solidFill>
            <a:srgbClr val="00B050"/>
          </a:solidFill>
          <a:ln w="12700">
            <a:noFill/>
            <a:round/>
            <a:headEnd/>
            <a:tailEnd/>
          </a:ln>
        </p:spPr>
        <p:txBody>
          <a:bodyPr lIns="118497" tIns="59249" rIns="118497" bIns="59249" anchor="ctr" anchorCtr="0"/>
          <a:lstStyle/>
          <a:p>
            <a:pPr algn="ctr"/>
            <a:r>
              <a:rPr lang="ru-RU" sz="1867" b="1" dirty="0">
                <a:solidFill>
                  <a:schemeClr val="bg1"/>
                </a:solidFill>
              </a:rPr>
              <a:t>Процесс прохождения заявок по гарантированию 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7430334" y="2144605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0980731" y="2150542"/>
            <a:ext cx="554907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2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7446324" y="3805634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3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10980732" y="3822574"/>
            <a:ext cx="554907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4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9135272" y="5297157"/>
            <a:ext cx="553112" cy="4953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b="1" dirty="0">
                <a:latin typeface="Arial Narrow" panose="020B0606020202030204" pitchFamily="34" charset="0"/>
              </a:rPr>
              <a:t>5</a:t>
            </a:r>
            <a:endParaRPr lang="ru-RU" sz="2667" b="1" dirty="0">
              <a:latin typeface="Arial Narrow" panose="020B0606020202030204" pitchFamily="34" charset="0"/>
            </a:endParaRPr>
          </a:p>
        </p:txBody>
      </p:sp>
      <p:pic>
        <p:nvPicPr>
          <p:cNvPr id="110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30" y="2991263"/>
            <a:ext cx="654480" cy="6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Рисунок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28" y="2980289"/>
            <a:ext cx="727361" cy="7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86" y="4252309"/>
            <a:ext cx="672001" cy="6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32" y="4353102"/>
            <a:ext cx="579436" cy="5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71" y="5782268"/>
            <a:ext cx="680905" cy="6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Прямая со стрелкой 114"/>
          <p:cNvCxnSpPr/>
          <p:nvPr/>
        </p:nvCxnSpPr>
        <p:spPr>
          <a:xfrm>
            <a:off x="8812864" y="3039684"/>
            <a:ext cx="9226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8826152" y="3450627"/>
            <a:ext cx="92264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56"/>
          <p:cNvSpPr>
            <a:spLocks noChangeArrowheads="1"/>
          </p:cNvSpPr>
          <p:nvPr/>
        </p:nvSpPr>
        <p:spPr bwMode="auto">
          <a:xfrm>
            <a:off x="8447019" y="2254555"/>
            <a:ext cx="1680905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33" dirty="0">
                <a:latin typeface="+mj-lt"/>
              </a:rPr>
              <a:t>Направление пакета документов</a:t>
            </a:r>
          </a:p>
        </p:txBody>
      </p:sp>
      <p:sp>
        <p:nvSpPr>
          <p:cNvPr id="118" name="Прямоугольник 56"/>
          <p:cNvSpPr>
            <a:spLocks noChangeArrowheads="1"/>
          </p:cNvSpPr>
          <p:nvPr/>
        </p:nvSpPr>
        <p:spPr bwMode="auto">
          <a:xfrm>
            <a:off x="8611826" y="2707775"/>
            <a:ext cx="1232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Egov.kz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Online.damu.kz</a:t>
            </a:r>
            <a:endParaRPr lang="ru-RU" altLang="ru-RU" sz="8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9" name="Прямоугольник 118"/>
          <p:cNvSpPr>
            <a:spLocks noChangeArrowheads="1"/>
          </p:cNvSpPr>
          <p:nvPr/>
        </p:nvSpPr>
        <p:spPr bwMode="auto">
          <a:xfrm>
            <a:off x="8626063" y="3124320"/>
            <a:ext cx="12322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бумажном носителе</a:t>
            </a:r>
          </a:p>
        </p:txBody>
      </p:sp>
      <p:sp>
        <p:nvSpPr>
          <p:cNvPr id="120" name="Прямоугольник 56"/>
          <p:cNvSpPr>
            <a:spLocks noChangeArrowheads="1"/>
          </p:cNvSpPr>
          <p:nvPr/>
        </p:nvSpPr>
        <p:spPr bwMode="auto">
          <a:xfrm>
            <a:off x="6695832" y="6591260"/>
            <a:ext cx="29139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i="1" dirty="0">
                <a:latin typeface="+mj-lt"/>
              </a:rPr>
              <a:t>*РФ – региональный филиал, ГО – головной офис</a:t>
            </a:r>
          </a:p>
        </p:txBody>
      </p:sp>
    </p:spTree>
    <p:extLst>
      <p:ext uri="{BB962C8B-B14F-4D97-AF65-F5344CB8AC3E}">
        <p14:creationId xmlns:p14="http://schemas.microsoft.com/office/powerpoint/2010/main" val="211040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598151" y="2285274"/>
            <a:ext cx="4992555" cy="7680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>
                <a:solidFill>
                  <a:srgbClr val="0070C0"/>
                </a:solidFill>
              </a:rPr>
              <a:t>Благодарим</a:t>
            </a:r>
            <a:br>
              <a:rPr sz="3200">
                <a:solidFill>
                  <a:srgbClr val="0070C0"/>
                </a:solidFill>
              </a:rPr>
            </a:br>
            <a:r>
              <a:rPr sz="3200">
                <a:solidFill>
                  <a:srgbClr val="0070C0"/>
                </a:solidFill>
              </a:rPr>
              <a:t>за внимание!</a:t>
            </a:r>
            <a:endParaRPr sz="32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3712" y="4045390"/>
            <a:ext cx="5184576" cy="167270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050004, г. 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Гоголя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sz="14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(727) 244-55-66, 244-55-77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4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4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(727) 278 07 76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sz="14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info@fund.kz</a:t>
            </a:r>
          </a:p>
          <a:p>
            <a:pPr algn="ctr">
              <a:defRPr/>
            </a:pP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467" b="1" u="sng" dirty="0">
                <a:solidFill>
                  <a:srgbClr val="0A45A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http://www.damu.kz</a:t>
            </a:r>
            <a:endParaRPr sz="1467" b="1" dirty="0">
              <a:solidFill>
                <a:srgbClr val="0A45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Бизнес-портал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467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http://business.gov.kz</a:t>
            </a:r>
            <a:r>
              <a:rPr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5" cstate="print"/>
          <a:srcRect t="24519" b="23912"/>
          <a:stretch/>
        </p:blipFill>
        <p:spPr bwMode="auto">
          <a:xfrm>
            <a:off x="4751851" y="5828122"/>
            <a:ext cx="1052996" cy="38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6" cstate="print"/>
          <a:stretch/>
        </p:blipFill>
        <p:spPr bwMode="auto">
          <a:xfrm>
            <a:off x="5858941" y="5828122"/>
            <a:ext cx="382385" cy="38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7" cstate="print"/>
          <a:srcRect l="19176" t="3665" r="19176" b="3665"/>
          <a:stretch/>
        </p:blipFill>
        <p:spPr bwMode="auto">
          <a:xfrm>
            <a:off x="6347578" y="5828121"/>
            <a:ext cx="382657" cy="38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8" cstate="print"/>
          <a:srcRect l="19760" t="22279" r="19760" b="22278"/>
          <a:stretch/>
        </p:blipFill>
        <p:spPr bwMode="auto">
          <a:xfrm>
            <a:off x="6822415" y="5828120"/>
            <a:ext cx="418981" cy="38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56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745</Words>
  <Application>Microsoft Office PowerPoint</Application>
  <PresentationFormat>Широкоэкранный</PresentationFormat>
  <Paragraphs>137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Segoe Condensed</vt:lpstr>
      <vt:lpstr>Times New Roman</vt:lpstr>
      <vt:lpstr>Тема Office</vt:lpstr>
      <vt:lpstr>Поддержка социального предпринимательства</vt:lpstr>
      <vt:lpstr>Презентация PowerPoint</vt:lpstr>
      <vt:lpstr>Национальный проект по развитию предпринимательства  на 2021-2025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Бекпаев Жалгас</cp:lastModifiedBy>
  <cp:revision>27</cp:revision>
  <cp:lastPrinted>2023-10-18T02:58:40Z</cp:lastPrinted>
  <dcterms:created xsi:type="dcterms:W3CDTF">2023-03-01T03:39:42Z</dcterms:created>
  <dcterms:modified xsi:type="dcterms:W3CDTF">2023-11-27T02:34:51Z</dcterms:modified>
</cp:coreProperties>
</file>